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51206400" cy="32918400"/>
  <p:notesSz cx="6858000" cy="9144000"/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726" y="-150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12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3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318265"/>
            <a:ext cx="1152144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318265"/>
            <a:ext cx="3371088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56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0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680963"/>
            <a:ext cx="22616160" cy="2172462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7680963"/>
            <a:ext cx="22616160" cy="2172462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32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2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2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07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43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419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5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5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99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75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7B2F6-E63E-4270-B197-FE540DF234A5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F209-4EC1-4859-8357-F79FC739D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57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7092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4807092" rtl="0" eaLnBrk="1" latinLnBrk="0" hangingPunct="1">
        <a:spcBef>
          <a:spcPct val="20000"/>
        </a:spcBef>
        <a:buFont typeface="Arial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4807092" rtl="0" eaLnBrk="1" latinLnBrk="0" hangingPunct="1">
        <a:spcBef>
          <a:spcPct val="20000"/>
        </a:spcBef>
        <a:buFont typeface="Arial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4807092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4807092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bethstaats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39200" y="457200"/>
            <a:ext cx="34213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Exercise Behavior and the </a:t>
            </a:r>
          </a:p>
          <a:p>
            <a:pPr algn="ctr"/>
            <a:r>
              <a:rPr lang="en-US" dirty="0" smtClean="0"/>
              <a:t>Acceptance &amp; Action Questionnaire for Exercise (AAQ-Ex)</a:t>
            </a:r>
          </a:p>
          <a:p>
            <a:pPr algn="ctr"/>
            <a:r>
              <a:rPr lang="en-US" sz="6600" dirty="0" smtClean="0"/>
              <a:t>Sarah B. Staats, BA &amp; Robert D. Zettle, </a:t>
            </a:r>
            <a:r>
              <a:rPr lang="en-US" sz="6600" dirty="0" err="1" smtClean="0"/>
              <a:t>Ph.D</a:t>
            </a:r>
            <a:endParaRPr lang="en-US" sz="6600" dirty="0" smtClean="0"/>
          </a:p>
          <a:p>
            <a:pPr algn="ctr"/>
            <a:r>
              <a:rPr lang="en-US" sz="6600" dirty="0" smtClean="0"/>
              <a:t>Wichita State University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87805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Research Question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982980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Background</a:t>
            </a:r>
            <a:endParaRPr lang="en-US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171825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Method</a:t>
            </a:r>
            <a:endParaRPr lang="en-US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38099997" y="1948856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Discussion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31797" y="1950720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Results</a:t>
            </a:r>
            <a:endParaRPr lang="en-US" sz="8800" dirty="0"/>
          </a:p>
        </p:txBody>
      </p:sp>
      <p:sp>
        <p:nvSpPr>
          <p:cNvPr id="2" name="TextBox 1"/>
          <p:cNvSpPr txBox="1"/>
          <p:nvPr/>
        </p:nvSpPr>
        <p:spPr>
          <a:xfrm>
            <a:off x="1257300" y="11710541"/>
            <a:ext cx="11468100" cy="1038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700" dirty="0">
                <a:latin typeface="Cambria" pitchFamily="18" charset="0"/>
              </a:rPr>
              <a:t>As reflected by the prevalence of obesity and weight-related diseases, many individuals stand to benefit from regular </a:t>
            </a:r>
            <a:r>
              <a:rPr lang="en-US" sz="3700" dirty="0" smtClean="0">
                <a:latin typeface="Cambria" pitchFamily="18" charset="0"/>
              </a:rPr>
              <a:t>exercise </a:t>
            </a:r>
            <a:r>
              <a:rPr lang="en-US" sz="3700" dirty="0">
                <a:latin typeface="Cambria" pitchFamily="18" charset="0"/>
              </a:rPr>
              <a:t>but </a:t>
            </a:r>
            <a:r>
              <a:rPr lang="en-US" sz="3700" dirty="0" smtClean="0">
                <a:latin typeface="Cambria" pitchFamily="18" charset="0"/>
              </a:rPr>
              <a:t>find it aversive and avoid it.</a:t>
            </a:r>
            <a:endParaRPr lang="en-US" sz="3700" dirty="0">
              <a:latin typeface="Cambria" pitchFamily="18" charset="0"/>
            </a:endParaRP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700" dirty="0">
                <a:latin typeface="Cambria" pitchFamily="18" charset="0"/>
              </a:rPr>
              <a:t>Psychological </a:t>
            </a:r>
            <a:r>
              <a:rPr lang="en-US" sz="3700" dirty="0" smtClean="0">
                <a:latin typeface="Cambria" pitchFamily="18" charset="0"/>
              </a:rPr>
              <a:t>flexibility (PF) </a:t>
            </a:r>
            <a:r>
              <a:rPr lang="en-US" sz="3700" dirty="0">
                <a:latin typeface="Cambria" pitchFamily="18" charset="0"/>
              </a:rPr>
              <a:t>is one’s willingness to remain in contact with </a:t>
            </a:r>
            <a:r>
              <a:rPr lang="en-US" sz="3700" dirty="0" smtClean="0">
                <a:latin typeface="Cambria" pitchFamily="18" charset="0"/>
              </a:rPr>
              <a:t>aversive thoughts</a:t>
            </a:r>
            <a:r>
              <a:rPr lang="en-US" sz="3700" dirty="0">
                <a:latin typeface="Cambria" pitchFamily="18" charset="0"/>
              </a:rPr>
              <a:t>, emotions, memories, and physical sensations in the service of chosen values (Hayes et al., 1999</a:t>
            </a:r>
            <a:r>
              <a:rPr lang="en-US" sz="3700" dirty="0" smtClean="0">
                <a:latin typeface="Cambria" pitchFamily="18" charset="0"/>
              </a:rPr>
              <a:t>).</a:t>
            </a:r>
            <a:r>
              <a:rPr lang="en-US" sz="3700" dirty="0">
                <a:latin typeface="Cambria" pitchFamily="18" charset="0"/>
              </a:rPr>
              <a:t> </a:t>
            </a:r>
            <a:r>
              <a:rPr lang="en-US" sz="3700" dirty="0" smtClean="0">
                <a:latin typeface="Cambria" pitchFamily="18" charset="0"/>
              </a:rPr>
              <a:t>PF may impact </a:t>
            </a:r>
            <a:r>
              <a:rPr lang="en-US" sz="3700" dirty="0">
                <a:latin typeface="Cambria" pitchFamily="18" charset="0"/>
              </a:rPr>
              <a:t>willingness to approach and sustain exercise behavior in the face of </a:t>
            </a:r>
            <a:r>
              <a:rPr lang="en-US" sz="3700" dirty="0" smtClean="0">
                <a:latin typeface="Cambria" pitchFamily="18" charset="0"/>
              </a:rPr>
              <a:t>aversive private </a:t>
            </a:r>
            <a:r>
              <a:rPr lang="en-US" sz="3700" dirty="0">
                <a:latin typeface="Cambria" pitchFamily="18" charset="0"/>
              </a:rPr>
              <a:t>experiences</a:t>
            </a:r>
            <a:r>
              <a:rPr lang="en-US" sz="3700" dirty="0" smtClean="0">
                <a:latin typeface="Cambria" pitchFamily="18" charset="0"/>
              </a:rPr>
              <a:t>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700" dirty="0" smtClean="0">
                <a:latin typeface="Cambria" pitchFamily="18" charset="0"/>
              </a:rPr>
              <a:t>Context-specific measures of PF do a better job of predicting and explaining the behavior within their domain of interest (Gregg et al., 2007; Sandoz, 2010). </a:t>
            </a:r>
            <a:endParaRPr lang="en-US" sz="3700" dirty="0">
              <a:latin typeface="Cambria" pitchFamily="18" charset="0"/>
            </a:endParaRP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700" dirty="0">
                <a:latin typeface="Cambria" pitchFamily="18" charset="0"/>
              </a:rPr>
              <a:t>The current study seeks to validate an exercise-specific measure of psychological flexibility, examining its internal reliability, as well as its </a:t>
            </a:r>
            <a:r>
              <a:rPr lang="en-US" sz="3700" dirty="0" smtClean="0">
                <a:latin typeface="Cambria" pitchFamily="18" charset="0"/>
              </a:rPr>
              <a:t>concurrent, </a:t>
            </a:r>
            <a:r>
              <a:rPr lang="en-US" sz="3700" dirty="0">
                <a:latin typeface="Cambria" pitchFamily="18" charset="0"/>
              </a:rPr>
              <a:t>convergent, and discriminant validity.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endParaRPr lang="en-US" sz="37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7300" y="23393400"/>
            <a:ext cx="114681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>
                <a:latin typeface="Cambria" pitchFamily="18" charset="0"/>
              </a:rPr>
              <a:t>322 undergraduate students at a Midwestern university completed an online questionnaire.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>
                <a:latin typeface="Cambria" pitchFamily="18" charset="0"/>
              </a:rPr>
              <a:t>Gender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66.8% female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>
                <a:latin typeface="Cambria" pitchFamily="18" charset="0"/>
              </a:rPr>
              <a:t>Age</a:t>
            </a:r>
          </a:p>
          <a:p>
            <a:pPr lvl="1"/>
            <a:r>
              <a:rPr lang="en-US" sz="3800" i="1" dirty="0" smtClean="0">
                <a:latin typeface="Cambria" pitchFamily="18" charset="0"/>
              </a:rPr>
              <a:t>M</a:t>
            </a:r>
            <a:r>
              <a:rPr lang="en-US" sz="3800" dirty="0" smtClean="0">
                <a:latin typeface="Cambria" pitchFamily="18" charset="0"/>
              </a:rPr>
              <a:t> = 22.37, </a:t>
            </a:r>
            <a:r>
              <a:rPr lang="en-US" sz="3800" i="1" dirty="0" smtClean="0">
                <a:latin typeface="Cambria" pitchFamily="18" charset="0"/>
              </a:rPr>
              <a:t>SD</a:t>
            </a:r>
            <a:r>
              <a:rPr lang="en-US" sz="3800" dirty="0" smtClean="0">
                <a:latin typeface="Cambria" pitchFamily="18" charset="0"/>
              </a:rPr>
              <a:t> = 6.91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Ranged from 18 – 55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75.3% were 18 – 22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800" dirty="0" smtClean="0">
                <a:latin typeface="Cambria" pitchFamily="18" charset="0"/>
              </a:rPr>
              <a:t>Ethnicity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83.2% White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9.6%    Asian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6.5%    Black or African American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6.5%    Hispanic or Latino/Latina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2.5%    American Indian or Alaskan Native</a:t>
            </a:r>
          </a:p>
          <a:p>
            <a:pPr lvl="1"/>
            <a:r>
              <a:rPr lang="en-US" sz="3800" dirty="0" smtClean="0">
                <a:latin typeface="Cambria" pitchFamily="18" charset="0"/>
              </a:rPr>
              <a:t>0.6%    Native Hawaiian or other Pacific Islander</a:t>
            </a:r>
            <a:endParaRPr lang="en-US" sz="3800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11200" y="1950720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Measures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661858" y="21107400"/>
            <a:ext cx="112014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Cambria" pitchFamily="18" charset="0"/>
              </a:rPr>
              <a:t>Acceptance &amp; Action Questionnaire II (AAQ-II)</a:t>
            </a:r>
          </a:p>
          <a:p>
            <a:pPr lvl="1">
              <a:spcAft>
                <a:spcPts val="600"/>
              </a:spcAft>
            </a:pPr>
            <a:r>
              <a:rPr lang="en-US" sz="4000" dirty="0" smtClean="0">
                <a:latin typeface="Cambria" pitchFamily="18" charset="0"/>
              </a:rPr>
              <a:t>Measure of psychological flexibility; related to multiple domains of well-being and successful working (Bond et al., 2011)</a:t>
            </a:r>
            <a:endParaRPr lang="en-US" sz="4000" dirty="0">
              <a:latin typeface="Cambria" pitchFamily="18" charset="0"/>
            </a:endParaRP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Cambria" pitchFamily="18" charset="0"/>
              </a:rPr>
              <a:t>Body Image – Acceptance &amp; Action Questionnaire (BI-AAQ)</a:t>
            </a:r>
          </a:p>
          <a:p>
            <a:pPr lvl="1">
              <a:spcAft>
                <a:spcPts val="600"/>
              </a:spcAft>
            </a:pPr>
            <a:r>
              <a:rPr lang="en-US" sz="4000" dirty="0" smtClean="0">
                <a:latin typeface="Cambria" pitchFamily="18" charset="0"/>
              </a:rPr>
              <a:t>Measure of body image flexibility; related to body image dissatisfaction and disordered eating (Sandoz, 2010)</a:t>
            </a:r>
            <a:endParaRPr lang="en-US" sz="4000" dirty="0">
              <a:latin typeface="Cambria" pitchFamily="18" charset="0"/>
            </a:endParaRP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Cambria" pitchFamily="18" charset="0"/>
              </a:rPr>
              <a:t>Distress Tolerance Scale (DTS)</a:t>
            </a:r>
          </a:p>
          <a:p>
            <a:pPr lvl="1">
              <a:spcAft>
                <a:spcPts val="600"/>
              </a:spcAft>
            </a:pPr>
            <a:r>
              <a:rPr lang="en-US" sz="4000" dirty="0" smtClean="0">
                <a:latin typeface="Cambria" pitchFamily="18" charset="0"/>
              </a:rPr>
              <a:t>Measure of emotional distress tolerance; related to mood/state acceptance (Simons &amp; </a:t>
            </a:r>
            <a:r>
              <a:rPr lang="en-US" sz="4000" dirty="0" err="1" smtClean="0">
                <a:latin typeface="Cambria" pitchFamily="18" charset="0"/>
              </a:rPr>
              <a:t>Gaher</a:t>
            </a:r>
            <a:r>
              <a:rPr lang="en-US" sz="4000" dirty="0" smtClean="0">
                <a:latin typeface="Cambria" pitchFamily="18" charset="0"/>
              </a:rPr>
              <a:t>, 2005)</a:t>
            </a:r>
            <a:endParaRPr lang="en-US" sz="4000" dirty="0">
              <a:latin typeface="Cambria" pitchFamily="18" charset="0"/>
            </a:endParaRP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Cambria" pitchFamily="18" charset="0"/>
              </a:rPr>
              <a:t>Body Mass Index (BMI)</a:t>
            </a:r>
          </a:p>
          <a:p>
            <a:pPr lvl="1">
              <a:spcAft>
                <a:spcPts val="600"/>
              </a:spcAft>
            </a:pPr>
            <a:r>
              <a:rPr lang="en-US" sz="4000" dirty="0" smtClean="0">
                <a:latin typeface="Cambria" pitchFamily="18" charset="0"/>
              </a:rPr>
              <a:t>Composite of height and weight; indicates body fatness for most people (CDC, 2011)</a:t>
            </a:r>
            <a:endParaRPr lang="en-US" sz="4000" dirty="0">
              <a:latin typeface="Cambria" pitchFamily="18" charset="0"/>
            </a:endParaRPr>
          </a:p>
          <a:p>
            <a:pPr marL="571500" indent="-571500">
              <a:spcAft>
                <a:spcPts val="600"/>
              </a:spcAft>
              <a:buFont typeface="Arial" pitchFamily="34" charset="0"/>
              <a:buChar char="•"/>
            </a:pPr>
            <a:endParaRPr lang="en-US" sz="4000" dirty="0"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98497" y="21286678"/>
            <a:ext cx="11201400" cy="1140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300" dirty="0" smtClean="0">
                <a:latin typeface="Cambria" pitchFamily="18" charset="0"/>
              </a:rPr>
              <a:t>Four </a:t>
            </a:r>
            <a:r>
              <a:rPr lang="en-US" sz="4300" dirty="0">
                <a:latin typeface="Cambria" pitchFamily="18" charset="0"/>
              </a:rPr>
              <a:t>items with low item-total correlations were removed from the original scale in order to increase internal reliability and face </a:t>
            </a:r>
            <a:r>
              <a:rPr lang="en-US" sz="4300" dirty="0" smtClean="0">
                <a:latin typeface="Cambria" pitchFamily="18" charset="0"/>
              </a:rPr>
              <a:t>validity, Cronbach’s </a:t>
            </a:r>
            <a:r>
              <a:rPr lang="el-GR" sz="4300" i="1" dirty="0" smtClean="0">
                <a:latin typeface="Cambria" pitchFamily="18" charset="0"/>
              </a:rPr>
              <a:t>α</a:t>
            </a:r>
            <a:r>
              <a:rPr lang="en-US" sz="4300" dirty="0" smtClean="0">
                <a:latin typeface="Cambria" pitchFamily="18" charset="0"/>
              </a:rPr>
              <a:t> = .90.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300" dirty="0" smtClean="0">
                <a:latin typeface="Cambria" pitchFamily="18" charset="0"/>
              </a:rPr>
              <a:t>Descriptives for 11-item AAQ-Ex</a:t>
            </a:r>
          </a:p>
          <a:p>
            <a:pPr lvl="1">
              <a:spcAft>
                <a:spcPts val="1200"/>
              </a:spcAft>
            </a:pPr>
            <a:r>
              <a:rPr lang="en-US" sz="4300" dirty="0" smtClean="0">
                <a:latin typeface="Cambria" pitchFamily="18" charset="0"/>
              </a:rPr>
              <a:t>Overall </a:t>
            </a:r>
            <a:r>
              <a:rPr lang="en-US" sz="4300" i="1" dirty="0" smtClean="0">
                <a:latin typeface="Cambria" pitchFamily="18" charset="0"/>
              </a:rPr>
              <a:t>M</a:t>
            </a:r>
            <a:r>
              <a:rPr lang="en-US" sz="4300" dirty="0" smtClean="0">
                <a:latin typeface="Cambria" pitchFamily="18" charset="0"/>
              </a:rPr>
              <a:t> = 30.40, </a:t>
            </a:r>
            <a:r>
              <a:rPr lang="en-US" sz="4300" i="1" dirty="0" smtClean="0">
                <a:latin typeface="Cambria" pitchFamily="18" charset="0"/>
              </a:rPr>
              <a:t>SD</a:t>
            </a:r>
            <a:r>
              <a:rPr lang="en-US" sz="4300" dirty="0" smtClean="0">
                <a:latin typeface="Cambria" pitchFamily="18" charset="0"/>
              </a:rPr>
              <a:t> = 12.85</a:t>
            </a:r>
          </a:p>
          <a:p>
            <a:pPr lvl="1">
              <a:spcAft>
                <a:spcPts val="1200"/>
              </a:spcAft>
            </a:pPr>
            <a:r>
              <a:rPr lang="en-US" sz="4300" dirty="0" smtClean="0">
                <a:latin typeface="Cambria" pitchFamily="18" charset="0"/>
              </a:rPr>
              <a:t>Female </a:t>
            </a:r>
            <a:r>
              <a:rPr lang="en-US" sz="4300" i="1" dirty="0" smtClean="0">
                <a:latin typeface="Cambria" pitchFamily="18" charset="0"/>
              </a:rPr>
              <a:t>M</a:t>
            </a:r>
            <a:r>
              <a:rPr lang="en-US" sz="4300" dirty="0" smtClean="0">
                <a:latin typeface="Cambria" pitchFamily="18" charset="0"/>
              </a:rPr>
              <a:t> = 32.40, </a:t>
            </a:r>
            <a:r>
              <a:rPr lang="en-US" sz="4300" i="1" dirty="0" smtClean="0">
                <a:latin typeface="Cambria" pitchFamily="18" charset="0"/>
              </a:rPr>
              <a:t>SD</a:t>
            </a:r>
            <a:r>
              <a:rPr lang="en-US" sz="4300" dirty="0" smtClean="0">
                <a:latin typeface="Cambria" pitchFamily="18" charset="0"/>
              </a:rPr>
              <a:t> = 12.92</a:t>
            </a:r>
          </a:p>
          <a:p>
            <a:pPr lvl="1">
              <a:spcAft>
                <a:spcPts val="1200"/>
              </a:spcAft>
            </a:pPr>
            <a:r>
              <a:rPr lang="en-US" sz="4300" dirty="0" smtClean="0">
                <a:latin typeface="Cambria" pitchFamily="18" charset="0"/>
              </a:rPr>
              <a:t>Male </a:t>
            </a:r>
            <a:r>
              <a:rPr lang="en-US" sz="4300" i="1" dirty="0" smtClean="0">
                <a:latin typeface="Cambria" pitchFamily="18" charset="0"/>
              </a:rPr>
              <a:t>M</a:t>
            </a:r>
            <a:r>
              <a:rPr lang="en-US" sz="4300" dirty="0" smtClean="0">
                <a:latin typeface="Cambria" pitchFamily="18" charset="0"/>
              </a:rPr>
              <a:t> = 26.36, </a:t>
            </a:r>
            <a:r>
              <a:rPr lang="en-US" sz="4300" i="1" dirty="0" smtClean="0">
                <a:latin typeface="Cambria" pitchFamily="18" charset="0"/>
              </a:rPr>
              <a:t>SD</a:t>
            </a:r>
            <a:r>
              <a:rPr lang="en-US" sz="4300" dirty="0" smtClean="0">
                <a:latin typeface="Cambria" pitchFamily="18" charset="0"/>
              </a:rPr>
              <a:t> = 11.76</a:t>
            </a:r>
          </a:p>
          <a:p>
            <a:pPr lvl="1">
              <a:spcAft>
                <a:spcPts val="1200"/>
              </a:spcAft>
            </a:pPr>
            <a:r>
              <a:rPr lang="en-US" sz="4300" dirty="0" smtClean="0">
                <a:latin typeface="Cambria" pitchFamily="18" charset="0"/>
              </a:rPr>
              <a:t>Significant gender difference, </a:t>
            </a:r>
          </a:p>
          <a:p>
            <a:pPr lvl="1">
              <a:spcAft>
                <a:spcPts val="1200"/>
              </a:spcAft>
            </a:pPr>
            <a:r>
              <a:rPr lang="en-US" sz="4300" dirty="0">
                <a:latin typeface="Cambria" pitchFamily="18" charset="0"/>
              </a:rPr>
              <a:t>	</a:t>
            </a:r>
            <a:r>
              <a:rPr lang="en-US" sz="4300" i="1" dirty="0" smtClean="0">
                <a:latin typeface="Cambria" pitchFamily="18" charset="0"/>
              </a:rPr>
              <a:t>p</a:t>
            </a:r>
            <a:r>
              <a:rPr lang="en-US" sz="4300" dirty="0" smtClean="0">
                <a:latin typeface="Cambria" pitchFamily="18" charset="0"/>
              </a:rPr>
              <a:t> &lt; .001</a:t>
            </a:r>
          </a:p>
          <a:p>
            <a:pPr lvl="1">
              <a:spcAft>
                <a:spcPts val="1200"/>
              </a:spcAft>
            </a:pPr>
            <a:r>
              <a:rPr lang="en-US" sz="4300" dirty="0" smtClean="0">
                <a:latin typeface="Cambria" pitchFamily="18" charset="0"/>
              </a:rPr>
              <a:t>Observed range: 11 – 72  </a:t>
            </a:r>
          </a:p>
          <a:p>
            <a:pPr lvl="1">
              <a:spcAft>
                <a:spcPts val="1200"/>
              </a:spcAft>
            </a:pPr>
            <a:r>
              <a:rPr lang="en-US" sz="4300" dirty="0">
                <a:latin typeface="Cambria" pitchFamily="18" charset="0"/>
              </a:rPr>
              <a:t>	</a:t>
            </a:r>
            <a:r>
              <a:rPr lang="en-US" sz="4300" dirty="0" smtClean="0">
                <a:latin typeface="Cambria" pitchFamily="18" charset="0"/>
              </a:rPr>
              <a:t>(11 – 77 possible)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300" dirty="0" smtClean="0">
                <a:latin typeface="Cambria" pitchFamily="18" charset="0"/>
              </a:rPr>
              <a:t>The AAQ-Ex does a better overall job of predicting relevant behavior (see correlation matrix above).</a:t>
            </a:r>
            <a:endParaRPr lang="en-US" sz="4300" dirty="0"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366697" y="21259800"/>
            <a:ext cx="112014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7200" dirty="0" smtClean="0">
                <a:latin typeface="Cambria" pitchFamily="18" charset="0"/>
              </a:rPr>
              <a:t>Yes! It </a:t>
            </a:r>
            <a:r>
              <a:rPr lang="en-US" sz="7200" i="1" dirty="0" smtClean="0">
                <a:latin typeface="Cambria" pitchFamily="18" charset="0"/>
              </a:rPr>
              <a:t>does</a:t>
            </a:r>
            <a:r>
              <a:rPr lang="en-US" sz="7200" dirty="0" smtClean="0">
                <a:latin typeface="Cambria" pitchFamily="18" charset="0"/>
              </a:rPr>
              <a:t> do a better job.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400" dirty="0" smtClean="0">
                <a:latin typeface="Cambria" pitchFamily="18" charset="0"/>
              </a:rPr>
              <a:t>This </a:t>
            </a:r>
            <a:r>
              <a:rPr lang="en-US" sz="4400" dirty="0">
                <a:latin typeface="Cambria" pitchFamily="18" charset="0"/>
              </a:rPr>
              <a:t>context-specific measure of exercise-related </a:t>
            </a:r>
            <a:r>
              <a:rPr lang="en-US" sz="4400" smtClean="0">
                <a:latin typeface="Cambria" pitchFamily="18" charset="0"/>
              </a:rPr>
              <a:t>psychological flexibility possesses </a:t>
            </a:r>
            <a:r>
              <a:rPr lang="en-US" sz="4400" dirty="0">
                <a:latin typeface="Cambria" pitchFamily="18" charset="0"/>
              </a:rPr>
              <a:t>strong internal </a:t>
            </a:r>
            <a:r>
              <a:rPr lang="en-US" sz="4400" dirty="0" smtClean="0">
                <a:latin typeface="Cambria" pitchFamily="18" charset="0"/>
              </a:rPr>
              <a:t>reliability and different norms for males and females.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400" dirty="0">
                <a:latin typeface="Cambria" pitchFamily="18" charset="0"/>
              </a:rPr>
              <a:t>P</a:t>
            </a:r>
            <a:r>
              <a:rPr lang="en-US" sz="4400" dirty="0" smtClean="0">
                <a:latin typeface="Cambria" pitchFamily="18" charset="0"/>
              </a:rPr>
              <a:t>erforms </a:t>
            </a:r>
            <a:r>
              <a:rPr lang="en-US" sz="4400" dirty="0">
                <a:latin typeface="Cambria" pitchFamily="18" charset="0"/>
              </a:rPr>
              <a:t>better at predicting </a:t>
            </a:r>
            <a:r>
              <a:rPr lang="en-US" sz="4400" dirty="0" smtClean="0">
                <a:latin typeface="Cambria" pitchFamily="18" charset="0"/>
              </a:rPr>
              <a:t>relevant, concurrent behavior </a:t>
            </a:r>
            <a:r>
              <a:rPr lang="en-US" sz="4400" dirty="0">
                <a:latin typeface="Cambria" pitchFamily="18" charset="0"/>
              </a:rPr>
              <a:t>than does the general AAQ-II </a:t>
            </a:r>
            <a:r>
              <a:rPr lang="en-US" sz="4400" dirty="0" smtClean="0">
                <a:latin typeface="Cambria" pitchFamily="18" charset="0"/>
              </a:rPr>
              <a:t>or </a:t>
            </a:r>
            <a:r>
              <a:rPr lang="en-US" sz="4400" dirty="0">
                <a:latin typeface="Cambria" pitchFamily="18" charset="0"/>
              </a:rPr>
              <a:t>other measures.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400" dirty="0" smtClean="0">
                <a:latin typeface="Cambria" pitchFamily="18" charset="0"/>
              </a:rPr>
              <a:t>Possesses </a:t>
            </a:r>
            <a:r>
              <a:rPr lang="en-US" sz="4400" dirty="0">
                <a:latin typeface="Cambria" pitchFamily="18" charset="0"/>
              </a:rPr>
              <a:t>discriminant validity, shown by its moderate correlations </a:t>
            </a:r>
            <a:r>
              <a:rPr lang="en-US" sz="4400" dirty="0" smtClean="0">
                <a:latin typeface="Cambria" pitchFamily="18" charset="0"/>
              </a:rPr>
              <a:t>with neighboring </a:t>
            </a:r>
            <a:r>
              <a:rPr lang="en-US" sz="4400" dirty="0">
                <a:latin typeface="Cambria" pitchFamily="18" charset="0"/>
              </a:rPr>
              <a:t>instruments.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400" dirty="0">
                <a:latin typeface="Cambria" pitchFamily="18" charset="0"/>
              </a:rPr>
              <a:t>A</a:t>
            </a:r>
            <a:r>
              <a:rPr lang="en-US" sz="4400" dirty="0" smtClean="0">
                <a:latin typeface="Cambria" pitchFamily="18" charset="0"/>
              </a:rPr>
              <a:t>n </a:t>
            </a:r>
            <a:r>
              <a:rPr lang="en-US" sz="4400" dirty="0">
                <a:latin typeface="Cambria" pitchFamily="18" charset="0"/>
              </a:rPr>
              <a:t>important tool for researchers and clinicians working with exercise behavior</a:t>
            </a:r>
            <a:r>
              <a:rPr lang="en-US" sz="4400" dirty="0" smtClean="0">
                <a:latin typeface="Cambria" pitchFamily="18" charset="0"/>
              </a:rPr>
              <a:t>.</a:t>
            </a:r>
          </a:p>
          <a:p>
            <a:pPr marL="571500" indent="-5715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4400" dirty="0" smtClean="0">
                <a:latin typeface="Cambria" pitchFamily="18" charset="0"/>
              </a:rPr>
              <a:t>Future research should replace self-reported with </a:t>
            </a:r>
            <a:r>
              <a:rPr lang="en-US" sz="4400" i="1" dirty="0" smtClean="0">
                <a:latin typeface="Cambria" pitchFamily="18" charset="0"/>
              </a:rPr>
              <a:t>observed</a:t>
            </a:r>
            <a:r>
              <a:rPr lang="en-US" sz="4400" dirty="0" smtClean="0">
                <a:latin typeface="Cambria" pitchFamily="18" charset="0"/>
              </a:rPr>
              <a:t> exercise behavior.</a:t>
            </a:r>
            <a:endParaRPr lang="en-US" sz="4400" dirty="0"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6629400"/>
            <a:ext cx="11201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latin typeface="Cambria" pitchFamily="18" charset="0"/>
                <a:sym typeface="Wingdings" pitchFamily="2" charset="2"/>
              </a:rPr>
              <a:t>Does a context-specific measure of psychological flexibility describe and predict exercise behavior </a:t>
            </a:r>
            <a:r>
              <a:rPr lang="en-US" sz="4600" i="1" dirty="0" smtClean="0">
                <a:latin typeface="Cambria" pitchFamily="18" charset="0"/>
                <a:sym typeface="Wingdings" pitchFamily="2" charset="2"/>
              </a:rPr>
              <a:t>better</a:t>
            </a:r>
            <a:r>
              <a:rPr lang="en-US" sz="4600" dirty="0" smtClean="0">
                <a:latin typeface="Cambria" pitchFamily="18" charset="0"/>
                <a:sym typeface="Wingdings" pitchFamily="2" charset="2"/>
              </a:rPr>
              <a:t> than existing instruments?</a:t>
            </a:r>
            <a:endParaRPr lang="en-US" sz="4600" dirty="0">
              <a:latin typeface="Cambria" pitchFamily="18" charset="0"/>
            </a:endParaRPr>
          </a:p>
        </p:txBody>
      </p:sp>
      <p:pic>
        <p:nvPicPr>
          <p:cNvPr id="1030" name="Picture 6" descr="http://webs.wichita.edu/depttools/depttoolsmemberfiles/visualstandards/wsu_horizontal_color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98869"/>
            <a:ext cx="11561092" cy="346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.yaymicro.com/rz_1210x1210/0/5d1/pilates-exercise-poses---workout-silhouette-5d18a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37" t="5636" r="6706" b="74570"/>
          <a:stretch/>
        </p:blipFill>
        <p:spPr bwMode="auto">
          <a:xfrm>
            <a:off x="40157399" y="152400"/>
            <a:ext cx="9753311" cy="611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5882240"/>
              </p:ext>
            </p:extLst>
          </p:nvPr>
        </p:nvGraphicFramePr>
        <p:xfrm>
          <a:off x="13792199" y="5613048"/>
          <a:ext cx="35966401" cy="134721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918482"/>
                <a:gridCol w="4435417"/>
                <a:gridCol w="4435417"/>
                <a:gridCol w="4435417"/>
                <a:gridCol w="4435417"/>
                <a:gridCol w="4435417"/>
                <a:gridCol w="4435417"/>
                <a:gridCol w="4435417"/>
              </a:tblGrid>
              <a:tr h="2703678">
                <a:tc>
                  <a:txBody>
                    <a:bodyPr/>
                    <a:lstStyle/>
                    <a:p>
                      <a:pPr algn="ctr"/>
                      <a:endParaRPr lang="en-US" sz="44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i="0" dirty="0" smtClean="0"/>
                        <a:t>AAQ-Ex</a:t>
                      </a:r>
                      <a:endParaRPr lang="en-US" sz="60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i="0" dirty="0" smtClean="0"/>
                        <a:t>BMI</a:t>
                      </a:r>
                      <a:endParaRPr lang="en-US" sz="60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i="0" dirty="0" smtClean="0"/>
                        <a:t>Days</a:t>
                      </a:r>
                      <a:r>
                        <a:rPr lang="en-US" sz="5400" b="0" i="0" baseline="0" dirty="0" smtClean="0"/>
                        <a:t> per w</a:t>
                      </a:r>
                      <a:r>
                        <a:rPr lang="en-US" sz="5400" b="0" i="0" dirty="0" smtClean="0"/>
                        <a:t>eek exercised</a:t>
                      </a:r>
                      <a:endParaRPr lang="en-US" sz="54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i="0" dirty="0" smtClean="0"/>
                        <a:t>Difference between actual</a:t>
                      </a:r>
                      <a:r>
                        <a:rPr lang="en-US" sz="4400" b="0" i="0" baseline="0" dirty="0" smtClean="0"/>
                        <a:t> and ideal days per week exercised</a:t>
                      </a:r>
                      <a:endParaRPr lang="en-US" sz="44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0" i="0" dirty="0" smtClean="0"/>
                        <a:t>Current level of physical fitness</a:t>
                      </a:r>
                      <a:endParaRPr lang="en-US" sz="54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i="0" dirty="0" smtClean="0"/>
                        <a:t>Difference between actual and ideal level of physical fitness</a:t>
                      </a:r>
                      <a:endParaRPr lang="en-US" sz="4400" b="0" i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i="0" dirty="0" smtClean="0"/>
                        <a:t>Number of hours of physical exertion each week</a:t>
                      </a:r>
                      <a:endParaRPr lang="en-US" sz="4400" b="0" i="0" dirty="0"/>
                    </a:p>
                  </a:txBody>
                  <a:tcPr anchor="b"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AAQ-Ex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.20**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-.55**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.41**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-.49**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.29**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-.30**</a:t>
                      </a:r>
                      <a:endParaRPr lang="en-US" sz="7200" dirty="0"/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AAQ-II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.40**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-.04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-.13*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.23**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-.24**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.19**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-.05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BI-AAQ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.39**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.29**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-.02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.18**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-.34**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.34**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-.03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DTS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-.14**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.09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-.04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.00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.10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-.13*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-.06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 dirty="0"/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AAQ-Ex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4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30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17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24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8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9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AAQ-II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16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2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5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6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4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BI-AAQ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15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8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3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12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12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bg1"/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58719"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DTS</a:t>
                      </a:r>
                      <a:endParaRPr lang="en-US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2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1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2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200" dirty="0" smtClean="0"/>
                        <a:t>0</a:t>
                      </a:r>
                      <a:r>
                        <a:rPr lang="en-US" sz="720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__</a:t>
                      </a:r>
                      <a:endParaRPr lang="en-US" sz="72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395158" y="5562600"/>
            <a:ext cx="117348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Correlations</a:t>
            </a:r>
            <a:endParaRPr lang="en-US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13395158" y="13106400"/>
            <a:ext cx="1173480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%</a:t>
            </a:r>
            <a:r>
              <a:rPr lang="en-US" sz="6600" dirty="0" smtClean="0"/>
              <a:t> Variance Accounted For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62800" y="13030200"/>
            <a:ext cx="4953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4300" i="1" dirty="0"/>
              <a:t>p</a:t>
            </a:r>
            <a:r>
              <a:rPr lang="en-US" sz="4300" dirty="0"/>
              <a:t> &lt; .01*, </a:t>
            </a:r>
            <a:r>
              <a:rPr lang="en-US" sz="4300" i="1" dirty="0"/>
              <a:t>p</a:t>
            </a:r>
            <a:r>
              <a:rPr lang="en-US" sz="4300" dirty="0"/>
              <a:t> &lt; .001</a:t>
            </a:r>
            <a:r>
              <a:rPr lang="en-US" sz="4300" dirty="0" smtClean="0"/>
              <a:t>**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xmlns="" val="37023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23662"/>
              </p:ext>
            </p:extLst>
          </p:nvPr>
        </p:nvGraphicFramePr>
        <p:xfrm>
          <a:off x="685800" y="6324598"/>
          <a:ext cx="31546800" cy="2598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98418"/>
                <a:gridCol w="11548382"/>
              </a:tblGrid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Though I could make a spot for exercise in my schedule, the thought of adding another responsibility is too distressing.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1    2    3    4    5    6    7</a:t>
                      </a:r>
                      <a:endParaRPr 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negative thoughts about exercise prevent me from exercising.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/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 order to work out, I need to feel like it.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 do not take care of my physical fitness, because it reminds me that I am not fit.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/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feeling of sweat trickling down my face and back when I exercise grosses me out.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 feel awkward about going to a gym where others will see me exerting myself.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/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Because I feel like I'll never get in shape, there doesn't seem to be much point in trying.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My exercise routine takes place regardless of how I feel on any given day.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/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unpleasant, burning sensation in my muscles is too much for me to bear during exercise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avoid thinking about working out because it reminds me that I have neglected to exercise.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/>
                </a:tc>
              </a:tr>
              <a:tr h="2362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whole process around exercising is too big a hassle.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80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1    2    3    4    5    6    7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4973698"/>
              </p:ext>
            </p:extLst>
          </p:nvPr>
        </p:nvGraphicFramePr>
        <p:xfrm>
          <a:off x="685800" y="2484120"/>
          <a:ext cx="31394398" cy="345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914"/>
                <a:gridCol w="4484914"/>
                <a:gridCol w="4484914"/>
                <a:gridCol w="4484914"/>
                <a:gridCol w="4484914"/>
                <a:gridCol w="4484914"/>
                <a:gridCol w="4484914"/>
              </a:tblGrid>
              <a:tr h="153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53924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Never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Very seldom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Seldom</a:t>
                      </a:r>
                      <a:r>
                        <a:rPr lang="en-US" sz="6000" baseline="0" dirty="0" smtClean="0"/>
                        <a:t>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Sometimes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Frequently</a:t>
                      </a:r>
                      <a:r>
                        <a:rPr lang="en-US" sz="6000" baseline="0" dirty="0" smtClean="0"/>
                        <a:t>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Almost</a:t>
                      </a:r>
                      <a:r>
                        <a:rPr lang="en-US" sz="6000" baseline="0" dirty="0" smtClean="0"/>
                        <a:t> always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Always</a:t>
                      </a:r>
                      <a:r>
                        <a:rPr lang="en-US" sz="6000" baseline="0" dirty="0" smtClean="0"/>
                        <a:t> true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1000" y="162342"/>
            <a:ext cx="3200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u="sng" dirty="0" smtClean="0"/>
              <a:t>AAQ-Ex: </a:t>
            </a:r>
            <a:r>
              <a:rPr lang="en-US" sz="6600" b="1" dirty="0" smtClean="0"/>
              <a:t> Below </a:t>
            </a:r>
            <a:r>
              <a:rPr lang="en-US" sz="6600" b="1" dirty="0"/>
              <a:t>you will find a list of statements. Please rate how true each statement is for you by circling a number next to it. Use the scale below to make your choice.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0" y="1224171"/>
            <a:ext cx="11963400" cy="333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Notes:</a:t>
            </a:r>
          </a:p>
          <a:p>
            <a:r>
              <a:rPr lang="en-US" sz="8000" dirty="0" smtClean="0"/>
              <a:t>The AAQ-Ex is a one-factor solution according to </a:t>
            </a:r>
            <a:r>
              <a:rPr lang="en-US" sz="8000" dirty="0" err="1" smtClean="0"/>
              <a:t>Velicer’s</a:t>
            </a:r>
            <a:r>
              <a:rPr lang="en-US" sz="8000" dirty="0" smtClean="0"/>
              <a:t> Minimum Average Partial (MAP) test. This means there are no “subscales.”</a:t>
            </a:r>
          </a:p>
          <a:p>
            <a:endParaRPr lang="en-US" sz="8000" dirty="0"/>
          </a:p>
          <a:p>
            <a:r>
              <a:rPr lang="en-US" sz="8000" dirty="0" smtClean="0"/>
              <a:t>The reference for this poster, questionnaire, and accompanying information will be…</a:t>
            </a:r>
          </a:p>
          <a:p>
            <a:endParaRPr lang="en-US" sz="8000" dirty="0"/>
          </a:p>
          <a:p>
            <a:r>
              <a:rPr lang="en-US" sz="8000" dirty="0"/>
              <a:t>Staats, S.B</a:t>
            </a:r>
            <a:r>
              <a:rPr lang="en-US" sz="8000" dirty="0" smtClean="0"/>
              <a:t>., </a:t>
            </a:r>
            <a:r>
              <a:rPr lang="en-US" sz="8000" dirty="0"/>
              <a:t>&amp; Zettle, R.D. (</a:t>
            </a:r>
            <a:r>
              <a:rPr lang="en-US" sz="8000" dirty="0" smtClean="0"/>
              <a:t>2012, July). </a:t>
            </a:r>
            <a:r>
              <a:rPr lang="en-US" sz="8000" i="1" dirty="0" smtClean="0"/>
              <a:t>Exercise behavior and </a:t>
            </a:r>
            <a:r>
              <a:rPr lang="en-US" sz="8000" dirty="0" smtClean="0"/>
              <a:t>t</a:t>
            </a:r>
            <a:r>
              <a:rPr lang="en-US" sz="8000" i="1" dirty="0" smtClean="0"/>
              <a:t>he </a:t>
            </a:r>
            <a:r>
              <a:rPr lang="en-US" sz="8000" i="1" dirty="0"/>
              <a:t>Acceptance and Action Questionnaire for Exercise (AAQ-Ex).</a:t>
            </a:r>
            <a:r>
              <a:rPr lang="en-US" sz="8000" dirty="0"/>
              <a:t> Poster session presented at the meeting of the Association </a:t>
            </a:r>
            <a:r>
              <a:rPr lang="en-US" sz="8000" dirty="0" smtClean="0"/>
              <a:t>for Contextual Behavioral Science, Washington, DC.</a:t>
            </a:r>
          </a:p>
          <a:p>
            <a:endParaRPr lang="en-US" sz="8000" dirty="0"/>
          </a:p>
          <a:p>
            <a:r>
              <a:rPr lang="en-US" sz="8000" dirty="0" smtClean="0">
                <a:hlinkClick r:id="rId2"/>
              </a:rPr>
              <a:t>sarahbethstaats@gmail.com</a:t>
            </a:r>
            <a:endParaRPr lang="en-US" sz="8000" dirty="0" smtClean="0"/>
          </a:p>
          <a:p>
            <a:endParaRPr lang="en-US" sz="8000" dirty="0"/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387390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1103</Words>
  <Application>Microsoft Office PowerPoint</Application>
  <PresentationFormat>Custom</PresentationFormat>
  <Paragraphs>170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Staats</dc:creator>
  <cp:lastModifiedBy>KateM</cp:lastModifiedBy>
  <cp:revision>55</cp:revision>
  <dcterms:created xsi:type="dcterms:W3CDTF">2012-04-12T13:50:55Z</dcterms:created>
  <dcterms:modified xsi:type="dcterms:W3CDTF">2012-06-19T22:46:15Z</dcterms:modified>
</cp:coreProperties>
</file>